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84" r:id="rId2"/>
    <p:sldId id="286" r:id="rId3"/>
    <p:sldId id="270" r:id="rId4"/>
    <p:sldId id="281" r:id="rId5"/>
    <p:sldId id="282" r:id="rId6"/>
    <p:sldId id="283" r:id="rId7"/>
    <p:sldId id="269" r:id="rId8"/>
    <p:sldId id="285" r:id="rId9"/>
    <p:sldId id="256" r:id="rId10"/>
    <p:sldId id="265" r:id="rId11"/>
    <p:sldId id="268" r:id="rId12"/>
    <p:sldId id="274" r:id="rId13"/>
    <p:sldId id="278" r:id="rId14"/>
    <p:sldId id="258" r:id="rId15"/>
    <p:sldId id="260" r:id="rId16"/>
    <p:sldId id="259" r:id="rId17"/>
    <p:sldId id="262" r:id="rId18"/>
    <p:sldId id="266" r:id="rId19"/>
    <p:sldId id="263" r:id="rId20"/>
    <p:sldId id="277" r:id="rId21"/>
    <p:sldId id="264" r:id="rId22"/>
    <p:sldId id="279" r:id="rId23"/>
    <p:sldId id="271" r:id="rId24"/>
    <p:sldId id="276" r:id="rId25"/>
    <p:sldId id="275" r:id="rId26"/>
    <p:sldId id="287" r:id="rId27"/>
    <p:sldId id="280"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55F31F-40DA-4172-9035-59EC56A8698B}" type="datetimeFigureOut">
              <a:rPr lang="en-US" smtClean="0"/>
              <a:t>3/25/2017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F28AD-1A21-4741-ADF9-85884EFCD366}" type="slidenum">
              <a:rPr lang="en-US" smtClean="0"/>
              <a:t>‹#›</a:t>
            </a:fld>
            <a:endParaRPr lang="en-US"/>
          </a:p>
        </p:txBody>
      </p:sp>
    </p:spTree>
    <p:extLst>
      <p:ext uri="{BB962C8B-B14F-4D97-AF65-F5344CB8AC3E}">
        <p14:creationId xmlns:p14="http://schemas.microsoft.com/office/powerpoint/2010/main" val="379926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5F31F-40DA-4172-9035-59EC56A8698B}" type="datetimeFigureOut">
              <a:rPr lang="en-US" smtClean="0"/>
              <a:t>3/25/2017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F28AD-1A21-4741-ADF9-85884EFCD366}" type="slidenum">
              <a:rPr lang="en-US" smtClean="0"/>
              <a:t>‹#›</a:t>
            </a:fld>
            <a:endParaRPr lang="en-US"/>
          </a:p>
        </p:txBody>
      </p:sp>
    </p:spTree>
    <p:extLst>
      <p:ext uri="{BB962C8B-B14F-4D97-AF65-F5344CB8AC3E}">
        <p14:creationId xmlns:p14="http://schemas.microsoft.com/office/powerpoint/2010/main" val="3090285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5F31F-40DA-4172-9035-59EC56A8698B}" type="datetimeFigureOut">
              <a:rPr lang="en-US" smtClean="0"/>
              <a:t>3/25/2017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F28AD-1A21-4741-ADF9-85884EFCD366}" type="slidenum">
              <a:rPr lang="en-US" smtClean="0"/>
              <a:t>‹#›</a:t>
            </a:fld>
            <a:endParaRPr lang="en-US"/>
          </a:p>
        </p:txBody>
      </p:sp>
    </p:spTree>
    <p:extLst>
      <p:ext uri="{BB962C8B-B14F-4D97-AF65-F5344CB8AC3E}">
        <p14:creationId xmlns:p14="http://schemas.microsoft.com/office/powerpoint/2010/main" val="1467815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5F31F-40DA-4172-9035-59EC56A8698B}" type="datetimeFigureOut">
              <a:rPr lang="en-US" smtClean="0"/>
              <a:t>3/25/2017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F28AD-1A21-4741-ADF9-85884EFCD366}" type="slidenum">
              <a:rPr lang="en-US" smtClean="0"/>
              <a:t>‹#›</a:t>
            </a:fld>
            <a:endParaRPr lang="en-US"/>
          </a:p>
        </p:txBody>
      </p:sp>
    </p:spTree>
    <p:extLst>
      <p:ext uri="{BB962C8B-B14F-4D97-AF65-F5344CB8AC3E}">
        <p14:creationId xmlns:p14="http://schemas.microsoft.com/office/powerpoint/2010/main" val="3968063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655F31F-40DA-4172-9035-59EC56A8698B}" type="datetimeFigureOut">
              <a:rPr lang="en-US" smtClean="0"/>
              <a:t>3/25/2017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F28AD-1A21-4741-ADF9-85884EFCD366}" type="slidenum">
              <a:rPr lang="en-US" smtClean="0"/>
              <a:t>‹#›</a:t>
            </a:fld>
            <a:endParaRPr lang="en-US"/>
          </a:p>
        </p:txBody>
      </p:sp>
    </p:spTree>
    <p:extLst>
      <p:ext uri="{BB962C8B-B14F-4D97-AF65-F5344CB8AC3E}">
        <p14:creationId xmlns:p14="http://schemas.microsoft.com/office/powerpoint/2010/main" val="4237199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55F31F-40DA-4172-9035-59EC56A8698B}" type="datetimeFigureOut">
              <a:rPr lang="en-US" smtClean="0"/>
              <a:t>3/25/2017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0F28AD-1A21-4741-ADF9-85884EFCD366}" type="slidenum">
              <a:rPr lang="en-US" smtClean="0"/>
              <a:t>‹#›</a:t>
            </a:fld>
            <a:endParaRPr lang="en-US"/>
          </a:p>
        </p:txBody>
      </p:sp>
    </p:spTree>
    <p:extLst>
      <p:ext uri="{BB962C8B-B14F-4D97-AF65-F5344CB8AC3E}">
        <p14:creationId xmlns:p14="http://schemas.microsoft.com/office/powerpoint/2010/main" val="99411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55F31F-40DA-4172-9035-59EC56A8698B}" type="datetimeFigureOut">
              <a:rPr lang="en-US" smtClean="0"/>
              <a:t>3/25/2017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0F28AD-1A21-4741-ADF9-85884EFCD366}" type="slidenum">
              <a:rPr lang="en-US" smtClean="0"/>
              <a:t>‹#›</a:t>
            </a:fld>
            <a:endParaRPr lang="en-US"/>
          </a:p>
        </p:txBody>
      </p:sp>
    </p:spTree>
    <p:extLst>
      <p:ext uri="{BB962C8B-B14F-4D97-AF65-F5344CB8AC3E}">
        <p14:creationId xmlns:p14="http://schemas.microsoft.com/office/powerpoint/2010/main" val="977649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55F31F-40DA-4172-9035-59EC56A8698B}" type="datetimeFigureOut">
              <a:rPr lang="en-US" smtClean="0"/>
              <a:t>3/25/2017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0F28AD-1A21-4741-ADF9-85884EFCD366}" type="slidenum">
              <a:rPr lang="en-US" smtClean="0"/>
              <a:t>‹#›</a:t>
            </a:fld>
            <a:endParaRPr lang="en-US"/>
          </a:p>
        </p:txBody>
      </p:sp>
    </p:spTree>
    <p:extLst>
      <p:ext uri="{BB962C8B-B14F-4D97-AF65-F5344CB8AC3E}">
        <p14:creationId xmlns:p14="http://schemas.microsoft.com/office/powerpoint/2010/main" val="303274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5F31F-40DA-4172-9035-59EC56A8698B}" type="datetimeFigureOut">
              <a:rPr lang="en-US" smtClean="0"/>
              <a:t>3/25/2017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0F28AD-1A21-4741-ADF9-85884EFCD366}" type="slidenum">
              <a:rPr lang="en-US" smtClean="0"/>
              <a:t>‹#›</a:t>
            </a:fld>
            <a:endParaRPr lang="en-US"/>
          </a:p>
        </p:txBody>
      </p:sp>
    </p:spTree>
    <p:extLst>
      <p:ext uri="{BB962C8B-B14F-4D97-AF65-F5344CB8AC3E}">
        <p14:creationId xmlns:p14="http://schemas.microsoft.com/office/powerpoint/2010/main" val="384257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55F31F-40DA-4172-9035-59EC56A8698B}" type="datetimeFigureOut">
              <a:rPr lang="en-US" smtClean="0"/>
              <a:t>3/25/2017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0F28AD-1A21-4741-ADF9-85884EFCD366}" type="slidenum">
              <a:rPr lang="en-US" smtClean="0"/>
              <a:t>‹#›</a:t>
            </a:fld>
            <a:endParaRPr lang="en-US"/>
          </a:p>
        </p:txBody>
      </p:sp>
    </p:spTree>
    <p:extLst>
      <p:ext uri="{BB962C8B-B14F-4D97-AF65-F5344CB8AC3E}">
        <p14:creationId xmlns:p14="http://schemas.microsoft.com/office/powerpoint/2010/main" val="105528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55F31F-40DA-4172-9035-59EC56A8698B}" type="datetimeFigureOut">
              <a:rPr lang="en-US" smtClean="0"/>
              <a:t>3/25/2017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0F28AD-1A21-4741-ADF9-85884EFCD366}" type="slidenum">
              <a:rPr lang="en-US" smtClean="0"/>
              <a:t>‹#›</a:t>
            </a:fld>
            <a:endParaRPr lang="en-US"/>
          </a:p>
        </p:txBody>
      </p:sp>
    </p:spTree>
    <p:extLst>
      <p:ext uri="{BB962C8B-B14F-4D97-AF65-F5344CB8AC3E}">
        <p14:creationId xmlns:p14="http://schemas.microsoft.com/office/powerpoint/2010/main" val="1941021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5F31F-40DA-4172-9035-59EC56A8698B}" type="datetimeFigureOut">
              <a:rPr lang="en-US" smtClean="0"/>
              <a:t>3/25/2017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F28AD-1A21-4741-ADF9-85884EFCD366}" type="slidenum">
              <a:rPr lang="en-US" smtClean="0"/>
              <a:t>‹#›</a:t>
            </a:fld>
            <a:endParaRPr lang="en-US"/>
          </a:p>
        </p:txBody>
      </p:sp>
    </p:spTree>
    <p:extLst>
      <p:ext uri="{BB962C8B-B14F-4D97-AF65-F5344CB8AC3E}">
        <p14:creationId xmlns:p14="http://schemas.microsoft.com/office/powerpoint/2010/main" val="39730931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hyperlink" Target="https://youtu.be/8Ehp-hG3Mlc"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www.microsoft.com/download/en/confirmation.aspx?id=23734"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Sailing/bin/Release/Sailing.ex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5691" y="343949"/>
            <a:ext cx="9144000" cy="1451295"/>
          </a:xfrm>
        </p:spPr>
        <p:txBody>
          <a:bodyPr>
            <a:normAutofit/>
          </a:bodyPr>
          <a:lstStyle/>
          <a:p>
            <a:r>
              <a:rPr lang="en-US" b="1"/>
              <a:t>Sailing Trip Planner (STP)</a:t>
            </a:r>
            <a:br>
              <a:rPr lang="en-US" b="1"/>
            </a:br>
            <a:r>
              <a:rPr lang="en-US" sz="3600" b="1"/>
              <a:t>by Beth Williams</a:t>
            </a:r>
          </a:p>
        </p:txBody>
      </p:sp>
      <p:sp>
        <p:nvSpPr>
          <p:cNvPr id="3" name="Subtitle 2"/>
          <p:cNvSpPr>
            <a:spLocks noGrp="1"/>
          </p:cNvSpPr>
          <p:nvPr>
            <p:ph type="subTitle" idx="1"/>
          </p:nvPr>
        </p:nvSpPr>
        <p:spPr>
          <a:xfrm>
            <a:off x="4039371" y="2086468"/>
            <a:ext cx="7010184" cy="3835761"/>
          </a:xfrm>
        </p:spPr>
        <p:txBody>
          <a:bodyPr>
            <a:normAutofit/>
          </a:bodyPr>
          <a:lstStyle/>
          <a:p>
            <a:pPr marL="342900" indent="-342900" algn="l">
              <a:buFont typeface="Arial" panose="020B0604020202020204" pitchFamily="34" charset="0"/>
              <a:buChar char="•"/>
            </a:pPr>
            <a:r>
              <a:rPr lang="en-US"/>
              <a:t>About Me: The Back Story</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t>Details: The Application. Why? How it Works, etc.</a:t>
            </a:r>
            <a:endParaRPr lang="en-US"/>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t>Demo:  </a:t>
            </a:r>
            <a:endParaRPr lang="en-US"/>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t>Questions?</a:t>
            </a:r>
          </a:p>
          <a:p>
            <a:pPr marL="342900" indent="-342900" algn="l">
              <a:buFont typeface="Arial" panose="020B0604020202020204" pitchFamily="34" charset="0"/>
              <a:buChar char="•"/>
            </a:pP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440" y="2086468"/>
            <a:ext cx="2605644" cy="3472165"/>
          </a:xfrm>
          <a:prstGeom prst="rect">
            <a:avLst/>
          </a:prstGeom>
        </p:spPr>
      </p:pic>
    </p:spTree>
    <p:extLst>
      <p:ext uri="{BB962C8B-B14F-4D97-AF65-F5344CB8AC3E}">
        <p14:creationId xmlns:p14="http://schemas.microsoft.com/office/powerpoint/2010/main" val="3322480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5670" y="1944848"/>
            <a:ext cx="9144000" cy="1077156"/>
          </a:xfrm>
        </p:spPr>
        <p:txBody>
          <a:bodyPr>
            <a:normAutofit fontScale="90000"/>
          </a:bodyPr>
          <a:lstStyle/>
          <a:p>
            <a:br>
              <a:rPr lang="en-US" b="1" u="sng">
                <a:solidFill>
                  <a:srgbClr val="FF0000"/>
                </a:solidFill>
              </a:rPr>
            </a:br>
            <a:br>
              <a:rPr lang="en-US" b="1" u="sng">
                <a:solidFill>
                  <a:srgbClr val="FF0000"/>
                </a:solidFill>
              </a:rPr>
            </a:br>
            <a:br>
              <a:rPr lang="en-US" b="1" u="sng">
                <a:solidFill>
                  <a:srgbClr val="FF0000"/>
                </a:solidFill>
              </a:rPr>
            </a:br>
            <a:br>
              <a:rPr lang="en-US" b="1" u="sng">
                <a:solidFill>
                  <a:srgbClr val="FF0000"/>
                </a:solidFill>
              </a:rPr>
            </a:br>
            <a:br>
              <a:rPr lang="en-US" b="1" u="sng">
                <a:solidFill>
                  <a:srgbClr val="FF0000"/>
                </a:solidFill>
              </a:rPr>
            </a:br>
            <a:br>
              <a:rPr lang="en-US" b="1" u="sng">
                <a:solidFill>
                  <a:srgbClr val="FF0000"/>
                </a:solidFill>
              </a:rPr>
            </a:br>
            <a:br>
              <a:rPr lang="en-US" b="1" u="sng">
                <a:solidFill>
                  <a:srgbClr val="FF0000"/>
                </a:solidFill>
              </a:rPr>
            </a:br>
            <a:br>
              <a:rPr lang="en-US" b="1" u="sng">
                <a:solidFill>
                  <a:srgbClr val="FF0000"/>
                </a:solidFill>
              </a:rPr>
            </a:br>
            <a:r>
              <a:rPr lang="en-US" b="1" u="sng">
                <a:solidFill>
                  <a:srgbClr val="FF0000"/>
                </a:solidFill>
              </a:rPr>
              <a:t>B</a:t>
            </a:r>
            <a:r>
              <a:rPr lang="en-US"/>
              <a:t>ust </a:t>
            </a:r>
            <a:r>
              <a:rPr lang="en-US" b="1" u="sng">
                <a:solidFill>
                  <a:srgbClr val="FF0000"/>
                </a:solidFill>
              </a:rPr>
              <a:t>O</a:t>
            </a:r>
            <a:r>
              <a:rPr lang="en-US"/>
              <a:t>ut </a:t>
            </a:r>
            <a:r>
              <a:rPr lang="en-US" b="1" u="sng">
                <a:solidFill>
                  <a:srgbClr val="FF0000"/>
                </a:solidFill>
              </a:rPr>
              <a:t>A</a:t>
            </a:r>
            <a:r>
              <a:rPr lang="en-US"/>
              <a:t>nother </a:t>
            </a:r>
            <a:r>
              <a:rPr lang="en-US" b="1" u="sng">
                <a:solidFill>
                  <a:srgbClr val="FF0000"/>
                </a:solidFill>
              </a:rPr>
              <a:t>T</a:t>
            </a:r>
            <a:r>
              <a:rPr lang="en-US"/>
              <a:t>housand</a:t>
            </a:r>
            <a:br>
              <a:rPr lang="en-US"/>
            </a:br>
            <a:endParaRPr lang="en-US"/>
          </a:p>
        </p:txBody>
      </p:sp>
      <p:sp>
        <p:nvSpPr>
          <p:cNvPr id="3" name="Subtitle 2"/>
          <p:cNvSpPr>
            <a:spLocks noGrp="1"/>
          </p:cNvSpPr>
          <p:nvPr>
            <p:ph type="subTitle" idx="1"/>
          </p:nvPr>
        </p:nvSpPr>
        <p:spPr>
          <a:xfrm>
            <a:off x="5237670" y="3215889"/>
            <a:ext cx="2709643" cy="954463"/>
          </a:xfrm>
        </p:spPr>
        <p:txBody>
          <a:bodyPr>
            <a:noAutofit/>
          </a:bodyPr>
          <a:lstStyle/>
          <a:p>
            <a:r>
              <a:rPr lang="en-US" sz="6000"/>
              <a:t>OR</a:t>
            </a:r>
          </a:p>
          <a:p>
            <a:endParaRPr lang="en-US" sz="6000"/>
          </a:p>
        </p:txBody>
      </p:sp>
      <p:pic>
        <p:nvPicPr>
          <p:cNvPr id="4" name="Picture 3"/>
          <p:cNvPicPr>
            <a:picLocks noChangeAspect="1"/>
          </p:cNvPicPr>
          <p:nvPr/>
        </p:nvPicPr>
        <p:blipFill>
          <a:blip r:embed="rId2"/>
          <a:stretch>
            <a:fillRect/>
          </a:stretch>
        </p:blipFill>
        <p:spPr>
          <a:xfrm>
            <a:off x="2021889" y="2701560"/>
            <a:ext cx="2933019" cy="2169445"/>
          </a:xfrm>
          <a:prstGeom prst="rect">
            <a:avLst/>
          </a:prstGeom>
        </p:spPr>
      </p:pic>
      <p:sp>
        <p:nvSpPr>
          <p:cNvPr id="6" name="TextBox 5"/>
          <p:cNvSpPr txBox="1"/>
          <p:nvPr/>
        </p:nvSpPr>
        <p:spPr>
          <a:xfrm>
            <a:off x="3313479" y="5162372"/>
            <a:ext cx="6729942" cy="923330"/>
          </a:xfrm>
          <a:prstGeom prst="rect">
            <a:avLst/>
          </a:prstGeom>
          <a:noFill/>
        </p:spPr>
        <p:txBody>
          <a:bodyPr wrap="square" rtlCol="0">
            <a:spAutoFit/>
          </a:bodyPr>
          <a:lstStyle/>
          <a:p>
            <a:pPr>
              <a:spcBef>
                <a:spcPct val="0"/>
              </a:spcBef>
            </a:pPr>
            <a:r>
              <a:rPr lang="en-US" sz="5400" u="sng">
                <a:solidFill>
                  <a:srgbClr val="FF0000"/>
                </a:solidFill>
              </a:rPr>
              <a:t>B</a:t>
            </a:r>
            <a:r>
              <a:rPr lang="en-US" sz="5400"/>
              <a:t>ust </a:t>
            </a:r>
            <a:r>
              <a:rPr lang="en-US" sz="5400" u="sng">
                <a:solidFill>
                  <a:srgbClr val="FF0000"/>
                </a:solidFill>
              </a:rPr>
              <a:t>O</a:t>
            </a:r>
            <a:r>
              <a:rPr lang="en-US" sz="5400"/>
              <a:t>ut </a:t>
            </a:r>
            <a:r>
              <a:rPr lang="en-US" sz="5400" u="sng">
                <a:solidFill>
                  <a:srgbClr val="FF0000"/>
                </a:solidFill>
              </a:rPr>
              <a:t>A</a:t>
            </a:r>
            <a:r>
              <a:rPr lang="en-US" sz="5400"/>
              <a:t>nother </a:t>
            </a:r>
            <a:r>
              <a:rPr lang="en-US" sz="5400" u="sng">
                <a:solidFill>
                  <a:srgbClr val="FF0000"/>
                </a:solidFill>
              </a:rPr>
              <a:t>T</a:t>
            </a:r>
            <a:r>
              <a:rPr lang="en-US" sz="5400"/>
              <a:t>ool</a:t>
            </a:r>
          </a:p>
        </p:txBody>
      </p:sp>
      <p:pic>
        <p:nvPicPr>
          <p:cNvPr id="7" name="Picture 6"/>
          <p:cNvPicPr>
            <a:picLocks noChangeAspect="1"/>
          </p:cNvPicPr>
          <p:nvPr/>
        </p:nvPicPr>
        <p:blipFill>
          <a:blip r:embed="rId3"/>
          <a:stretch>
            <a:fillRect/>
          </a:stretch>
        </p:blipFill>
        <p:spPr>
          <a:xfrm>
            <a:off x="8171352" y="2569958"/>
            <a:ext cx="2905125" cy="2419350"/>
          </a:xfrm>
          <a:prstGeom prst="rect">
            <a:avLst/>
          </a:prstGeom>
        </p:spPr>
      </p:pic>
      <p:sp>
        <p:nvSpPr>
          <p:cNvPr id="9" name="TextBox 8"/>
          <p:cNvSpPr txBox="1"/>
          <p:nvPr/>
        </p:nvSpPr>
        <p:spPr>
          <a:xfrm>
            <a:off x="5537547" y="220107"/>
            <a:ext cx="1827987" cy="923330"/>
          </a:xfrm>
          <a:prstGeom prst="rect">
            <a:avLst/>
          </a:prstGeom>
          <a:noFill/>
        </p:spPr>
        <p:txBody>
          <a:bodyPr wrap="square" rtlCol="0">
            <a:spAutoFit/>
          </a:bodyPr>
          <a:lstStyle/>
          <a:p>
            <a:r>
              <a:rPr lang="en-US" sz="5400" b="1"/>
              <a:t>BOAT</a:t>
            </a:r>
          </a:p>
        </p:txBody>
      </p:sp>
    </p:spTree>
    <p:extLst>
      <p:ext uri="{BB962C8B-B14F-4D97-AF65-F5344CB8AC3E}">
        <p14:creationId xmlns:p14="http://schemas.microsoft.com/office/powerpoint/2010/main" val="20802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411550"/>
          </a:xfrm>
        </p:spPr>
        <p:txBody>
          <a:bodyPr>
            <a:normAutofit fontScale="90000"/>
          </a:bodyPr>
          <a:lstStyle/>
          <a:p>
            <a:pPr algn="ctr"/>
            <a:r>
              <a:rPr lang="en-US" b="1"/>
              <a:t>Sailing Tools</a:t>
            </a:r>
          </a:p>
        </p:txBody>
      </p:sp>
      <p:sp>
        <p:nvSpPr>
          <p:cNvPr id="3" name="Text Placeholder 2"/>
          <p:cNvSpPr>
            <a:spLocks noGrp="1"/>
          </p:cNvSpPr>
          <p:nvPr>
            <p:ph type="body" idx="1"/>
          </p:nvPr>
        </p:nvSpPr>
        <p:spPr>
          <a:xfrm>
            <a:off x="5997746" y="3239267"/>
            <a:ext cx="1702076" cy="585460"/>
          </a:xfrm>
        </p:spPr>
        <p:txBody>
          <a:bodyPr/>
          <a:lstStyle/>
          <a:p>
            <a:r>
              <a:rPr lang="en-US"/>
              <a:t>GPS Unit</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56989" y="3825111"/>
            <a:ext cx="3255083" cy="2694905"/>
          </a:xfrm>
        </p:spPr>
      </p:pic>
      <p:sp>
        <p:nvSpPr>
          <p:cNvPr id="5" name="Text Placeholder 4"/>
          <p:cNvSpPr>
            <a:spLocks noGrp="1"/>
          </p:cNvSpPr>
          <p:nvPr>
            <p:ph type="body" sz="quarter" idx="3"/>
          </p:nvPr>
        </p:nvSpPr>
        <p:spPr>
          <a:xfrm>
            <a:off x="5340036" y="1056410"/>
            <a:ext cx="1536429" cy="551510"/>
          </a:xfrm>
        </p:spPr>
        <p:txBody>
          <a:bodyPr/>
          <a:lstStyle/>
          <a:p>
            <a:r>
              <a:rPr lang="en-US"/>
              <a:t>VHF Radio</a:t>
            </a:r>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461818" y="1681258"/>
            <a:ext cx="1292864" cy="1292864"/>
          </a:xfr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040" y="1217153"/>
            <a:ext cx="2819348" cy="2868137"/>
          </a:xfrm>
          <a:prstGeom prst="rect">
            <a:avLst/>
          </a:prstGeom>
        </p:spPr>
      </p:pic>
      <p:sp>
        <p:nvSpPr>
          <p:cNvPr id="13" name="Text Placeholder 4"/>
          <p:cNvSpPr txBox="1">
            <a:spLocks/>
          </p:cNvSpPr>
          <p:nvPr/>
        </p:nvSpPr>
        <p:spPr>
          <a:xfrm>
            <a:off x="9123759" y="612311"/>
            <a:ext cx="1684176" cy="5851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Charts</a:t>
            </a:r>
          </a:p>
        </p:txBody>
      </p:sp>
      <p:sp>
        <p:nvSpPr>
          <p:cNvPr id="16" name="Text Placeholder 4"/>
          <p:cNvSpPr txBox="1">
            <a:spLocks/>
          </p:cNvSpPr>
          <p:nvPr/>
        </p:nvSpPr>
        <p:spPr>
          <a:xfrm>
            <a:off x="413256" y="904880"/>
            <a:ext cx="4113955" cy="62454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600"/>
              <a:t>Currents     </a:t>
            </a:r>
            <a:r>
              <a:rPr lang="en-US" sz="1600">
                <a:hlinkClick r:id="rId5"/>
              </a:rPr>
              <a:t>https://youtu.be/8Ehp-hG3Mlc</a:t>
            </a:r>
            <a:r>
              <a:rPr lang="en-US" sz="1600"/>
              <a:t> </a:t>
            </a:r>
          </a:p>
          <a:p>
            <a:r>
              <a:rPr lang="en-US" sz="1600"/>
              <a:t> </a:t>
            </a:r>
          </a:p>
        </p:txBody>
      </p:sp>
      <p:pic>
        <p:nvPicPr>
          <p:cNvPr id="17" name="Picture 16"/>
          <p:cNvPicPr>
            <a:picLocks noChangeAspect="1"/>
          </p:cNvPicPr>
          <p:nvPr/>
        </p:nvPicPr>
        <p:blipFill>
          <a:blip r:embed="rId6"/>
          <a:stretch>
            <a:fillRect/>
          </a:stretch>
        </p:blipFill>
        <p:spPr>
          <a:xfrm>
            <a:off x="1142526" y="1172071"/>
            <a:ext cx="3195645" cy="2387335"/>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9966" y="4063775"/>
            <a:ext cx="2581204" cy="2593415"/>
          </a:xfrm>
          <a:prstGeom prst="rect">
            <a:avLst/>
          </a:prstGeom>
        </p:spPr>
      </p:pic>
      <p:sp>
        <p:nvSpPr>
          <p:cNvPr id="20" name="Text Placeholder 2"/>
          <p:cNvSpPr txBox="1">
            <a:spLocks/>
          </p:cNvSpPr>
          <p:nvPr/>
        </p:nvSpPr>
        <p:spPr>
          <a:xfrm>
            <a:off x="2180993" y="3585680"/>
            <a:ext cx="2076273" cy="47809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Sailing Books</a:t>
            </a:r>
          </a:p>
        </p:txBody>
      </p:sp>
    </p:spTree>
    <p:extLst>
      <p:ext uri="{BB962C8B-B14F-4D97-AF65-F5344CB8AC3E}">
        <p14:creationId xmlns:p14="http://schemas.microsoft.com/office/powerpoint/2010/main" val="3677123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1"/>
              <a:t>Windows Form Application: STP Widgets</a:t>
            </a:r>
          </a:p>
        </p:txBody>
      </p:sp>
      <p:sp>
        <p:nvSpPr>
          <p:cNvPr id="4" name="Content Placeholder 3"/>
          <p:cNvSpPr>
            <a:spLocks noGrp="1"/>
          </p:cNvSpPr>
          <p:nvPr>
            <p:ph idx="1"/>
          </p:nvPr>
        </p:nvSpPr>
        <p:spPr>
          <a:xfrm>
            <a:off x="838200" y="1690688"/>
            <a:ext cx="10515600" cy="4591953"/>
          </a:xfrm>
        </p:spPr>
        <p:txBody>
          <a:bodyPr/>
          <a:lstStyle/>
          <a:p>
            <a:r>
              <a:rPr lang="en-US"/>
              <a:t>Combo Boxes – Provide drop down menu selection</a:t>
            </a:r>
          </a:p>
          <a:p>
            <a:r>
              <a:rPr lang="en-US"/>
              <a:t>Text Fields – Accepts user input, as well as auto-populates</a:t>
            </a:r>
          </a:p>
          <a:p>
            <a:r>
              <a:rPr lang="en-US"/>
              <a:t>Date/Time Picker – Calendar menu</a:t>
            </a:r>
          </a:p>
          <a:p>
            <a:r>
              <a:rPr lang="en-US"/>
              <a:t>Buttons – Click event initiated by end user</a:t>
            </a:r>
          </a:p>
          <a:p>
            <a:r>
              <a:rPr lang="en-US"/>
              <a:t>Picture Boxes – Displays images</a:t>
            </a:r>
          </a:p>
          <a:p>
            <a:r>
              <a:rPr lang="en-US"/>
              <a:t>Web Browser – Displays indicated web url.</a:t>
            </a:r>
          </a:p>
          <a:p>
            <a:r>
              <a:rPr lang="en-US"/>
              <a:t>Radio Buttons – To be selected by users.  </a:t>
            </a:r>
          </a:p>
          <a:p>
            <a:endParaRPr lang="en-US"/>
          </a:p>
        </p:txBody>
      </p:sp>
    </p:spTree>
    <p:extLst>
      <p:ext uri="{BB962C8B-B14F-4D97-AF65-F5344CB8AC3E}">
        <p14:creationId xmlns:p14="http://schemas.microsoft.com/office/powerpoint/2010/main" val="2951204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The Code: C # </a:t>
            </a:r>
          </a:p>
        </p:txBody>
      </p:sp>
      <p:sp>
        <p:nvSpPr>
          <p:cNvPr id="3" name="Content Placeholder 2"/>
          <p:cNvSpPr>
            <a:spLocks noGrp="1"/>
          </p:cNvSpPr>
          <p:nvPr>
            <p:ph idx="1"/>
          </p:nvPr>
        </p:nvSpPr>
        <p:spPr>
          <a:xfrm>
            <a:off x="838200" y="1540399"/>
            <a:ext cx="10515600" cy="4351338"/>
          </a:xfrm>
        </p:spPr>
        <p:txBody>
          <a:bodyPr/>
          <a:lstStyle/>
          <a:p>
            <a:r>
              <a:rPr lang="en-US"/>
              <a:t>Data Sets – Stores imported Excel Data.</a:t>
            </a:r>
          </a:p>
          <a:p>
            <a:r>
              <a:rPr lang="en-US"/>
              <a:t>Events – Majority of Widgets have a corresponding event handler.</a:t>
            </a:r>
          </a:p>
          <a:p>
            <a:r>
              <a:rPr lang="en-US"/>
              <a:t>Try-Catch – Handles invalid entries by user.</a:t>
            </a:r>
          </a:p>
          <a:p>
            <a:r>
              <a:rPr lang="en-US"/>
              <a:t>Message Boxes – Prompts user with messages, both error prompts and successful execution of program.</a:t>
            </a:r>
          </a:p>
          <a:p>
            <a:r>
              <a:rPr lang="en-US"/>
              <a:t>Switch-Case – Determines what action to take based on user selection.</a:t>
            </a:r>
          </a:p>
          <a:p>
            <a:r>
              <a:rPr lang="en-US"/>
              <a:t>Lists/Dictionaries </a:t>
            </a:r>
          </a:p>
          <a:p>
            <a:r>
              <a:rPr lang="en-US"/>
              <a:t>SQL Query – Selecting section of data.</a:t>
            </a:r>
          </a:p>
        </p:txBody>
      </p:sp>
    </p:spTree>
    <p:extLst>
      <p:ext uri="{BB962C8B-B14F-4D97-AF65-F5344CB8AC3E}">
        <p14:creationId xmlns:p14="http://schemas.microsoft.com/office/powerpoint/2010/main" val="359688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230" y="131859"/>
            <a:ext cx="10682795" cy="1116987"/>
          </a:xfrm>
        </p:spPr>
        <p:txBody>
          <a:bodyPr>
            <a:normAutofit/>
          </a:bodyPr>
          <a:lstStyle/>
          <a:p>
            <a:r>
              <a:rPr lang="en-US" b="1"/>
              <a:t>STP: Navigation, Weather, Distances, Itinerary…</a:t>
            </a:r>
          </a:p>
        </p:txBody>
      </p:sp>
      <p:pic>
        <p:nvPicPr>
          <p:cNvPr id="3" name="Picture 2"/>
          <p:cNvPicPr>
            <a:picLocks noChangeAspect="1"/>
          </p:cNvPicPr>
          <p:nvPr/>
        </p:nvPicPr>
        <p:blipFill>
          <a:blip r:embed="rId2"/>
          <a:stretch>
            <a:fillRect/>
          </a:stretch>
        </p:blipFill>
        <p:spPr>
          <a:xfrm>
            <a:off x="1197064" y="1139626"/>
            <a:ext cx="9741126" cy="5223852"/>
          </a:xfrm>
          <a:prstGeom prst="rect">
            <a:avLst/>
          </a:prstGeom>
        </p:spPr>
      </p:pic>
    </p:spTree>
    <p:extLst>
      <p:ext uri="{BB962C8B-B14F-4D97-AF65-F5344CB8AC3E}">
        <p14:creationId xmlns:p14="http://schemas.microsoft.com/office/powerpoint/2010/main" val="3319361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78" y="201335"/>
            <a:ext cx="10515600" cy="1090569"/>
          </a:xfrm>
        </p:spPr>
        <p:txBody>
          <a:bodyPr>
            <a:normAutofit fontScale="90000"/>
          </a:bodyPr>
          <a:lstStyle/>
          <a:p>
            <a:pPr algn="ctr"/>
            <a:r>
              <a:rPr lang="en-US" b="1"/>
              <a:t>WiFi Options: web based navigation, distance, weather/marine weather</a:t>
            </a:r>
          </a:p>
        </p:txBody>
      </p:sp>
      <p:pic>
        <p:nvPicPr>
          <p:cNvPr id="4" name="Content Placeholder 3"/>
          <p:cNvPicPr>
            <a:picLocks noGrp="1" noChangeAspect="1"/>
          </p:cNvPicPr>
          <p:nvPr>
            <p:ph idx="1"/>
          </p:nvPr>
        </p:nvPicPr>
        <p:blipFill>
          <a:blip r:embed="rId2"/>
          <a:stretch>
            <a:fillRect/>
          </a:stretch>
        </p:blipFill>
        <p:spPr>
          <a:xfrm>
            <a:off x="2745410" y="1382205"/>
            <a:ext cx="5995918" cy="5158805"/>
          </a:xfrm>
          <a:prstGeom prst="rect">
            <a:avLst/>
          </a:prstGeom>
        </p:spPr>
      </p:pic>
      <p:sp>
        <p:nvSpPr>
          <p:cNvPr id="5" name="Arrow: Right 4"/>
          <p:cNvSpPr/>
          <p:nvPr/>
        </p:nvSpPr>
        <p:spPr>
          <a:xfrm>
            <a:off x="1241571" y="1856792"/>
            <a:ext cx="1371000" cy="114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75127" y="1509236"/>
            <a:ext cx="1140903" cy="369332"/>
          </a:xfrm>
          <a:prstGeom prst="rect">
            <a:avLst/>
          </a:prstGeom>
          <a:noFill/>
        </p:spPr>
        <p:txBody>
          <a:bodyPr wrap="square" rtlCol="0">
            <a:spAutoFit/>
          </a:bodyPr>
          <a:lstStyle/>
          <a:p>
            <a:r>
              <a:rPr lang="en-US"/>
              <a:t>With WiFi</a:t>
            </a:r>
          </a:p>
        </p:txBody>
      </p:sp>
    </p:spTree>
    <p:extLst>
      <p:ext uri="{BB962C8B-B14F-4D97-AF65-F5344CB8AC3E}">
        <p14:creationId xmlns:p14="http://schemas.microsoft.com/office/powerpoint/2010/main" val="4133177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1161"/>
          </a:xfrm>
        </p:spPr>
        <p:txBody>
          <a:bodyPr/>
          <a:lstStyle/>
          <a:p>
            <a:pPr algn="ctr"/>
            <a:r>
              <a:rPr lang="en-US" b="1"/>
              <a:t>Navigation &amp; Distance</a:t>
            </a:r>
          </a:p>
        </p:txBody>
      </p:sp>
      <p:pic>
        <p:nvPicPr>
          <p:cNvPr id="5" name="Picture 4"/>
          <p:cNvPicPr>
            <a:picLocks noChangeAspect="1"/>
          </p:cNvPicPr>
          <p:nvPr/>
        </p:nvPicPr>
        <p:blipFill>
          <a:blip r:embed="rId2"/>
          <a:stretch>
            <a:fillRect/>
          </a:stretch>
        </p:blipFill>
        <p:spPr>
          <a:xfrm>
            <a:off x="962608" y="1306286"/>
            <a:ext cx="5133392" cy="5045102"/>
          </a:xfrm>
          <a:prstGeom prst="rect">
            <a:avLst/>
          </a:prstGeom>
        </p:spPr>
      </p:pic>
      <p:pic>
        <p:nvPicPr>
          <p:cNvPr id="6" name="Content Placeholder 3"/>
          <p:cNvPicPr>
            <a:picLocks noChangeAspect="1"/>
          </p:cNvPicPr>
          <p:nvPr/>
        </p:nvPicPr>
        <p:blipFill>
          <a:blip r:embed="rId3"/>
          <a:stretch>
            <a:fillRect/>
          </a:stretch>
        </p:blipFill>
        <p:spPr>
          <a:xfrm>
            <a:off x="6344816" y="1262823"/>
            <a:ext cx="5271231" cy="5088565"/>
          </a:xfrm>
          <a:prstGeom prst="rect">
            <a:avLst/>
          </a:prstGeom>
        </p:spPr>
      </p:pic>
      <p:sp>
        <p:nvSpPr>
          <p:cNvPr id="7" name="Arrow: Right 6"/>
          <p:cNvSpPr/>
          <p:nvPr/>
        </p:nvSpPr>
        <p:spPr>
          <a:xfrm rot="2381206">
            <a:off x="1199625" y="931177"/>
            <a:ext cx="1023457" cy="268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p:cNvSpPr/>
          <p:nvPr/>
        </p:nvSpPr>
        <p:spPr>
          <a:xfrm rot="7561898">
            <a:off x="8468702" y="701481"/>
            <a:ext cx="1023457" cy="268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395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069"/>
            <a:ext cx="10515600" cy="717226"/>
          </a:xfrm>
        </p:spPr>
        <p:txBody>
          <a:bodyPr>
            <a:normAutofit/>
          </a:bodyPr>
          <a:lstStyle/>
          <a:p>
            <a:pPr algn="ctr"/>
            <a:r>
              <a:rPr lang="en-US" b="1"/>
              <a:t>Weather &amp; Marine Weather</a:t>
            </a:r>
          </a:p>
        </p:txBody>
      </p:sp>
      <p:pic>
        <p:nvPicPr>
          <p:cNvPr id="6" name="Content Placeholder 5"/>
          <p:cNvPicPr>
            <a:picLocks noGrp="1" noChangeAspect="1"/>
          </p:cNvPicPr>
          <p:nvPr>
            <p:ph idx="1"/>
          </p:nvPr>
        </p:nvPicPr>
        <p:blipFill>
          <a:blip r:embed="rId2"/>
          <a:stretch>
            <a:fillRect/>
          </a:stretch>
        </p:blipFill>
        <p:spPr>
          <a:xfrm>
            <a:off x="621741" y="1099300"/>
            <a:ext cx="5541371" cy="5334347"/>
          </a:xfrm>
          <a:prstGeom prst="rect">
            <a:avLst/>
          </a:prstGeom>
        </p:spPr>
      </p:pic>
      <p:pic>
        <p:nvPicPr>
          <p:cNvPr id="7" name="Content Placeholder 4"/>
          <p:cNvPicPr>
            <a:picLocks noChangeAspect="1"/>
          </p:cNvPicPr>
          <p:nvPr/>
        </p:nvPicPr>
        <p:blipFill>
          <a:blip r:embed="rId3"/>
          <a:stretch>
            <a:fillRect/>
          </a:stretch>
        </p:blipFill>
        <p:spPr>
          <a:xfrm>
            <a:off x="6299121" y="1082352"/>
            <a:ext cx="5498060" cy="5334347"/>
          </a:xfrm>
          <a:prstGeom prst="rect">
            <a:avLst/>
          </a:prstGeom>
        </p:spPr>
      </p:pic>
      <p:sp>
        <p:nvSpPr>
          <p:cNvPr id="8" name="Arrow: Right 7"/>
          <p:cNvSpPr/>
          <p:nvPr/>
        </p:nvSpPr>
        <p:spPr>
          <a:xfrm rot="2393708">
            <a:off x="2684477" y="830510"/>
            <a:ext cx="978408" cy="251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p:cNvSpPr/>
          <p:nvPr/>
        </p:nvSpPr>
        <p:spPr>
          <a:xfrm rot="7703202">
            <a:off x="10126910" y="664129"/>
            <a:ext cx="978408" cy="251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630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922" y="172179"/>
            <a:ext cx="10515600" cy="810532"/>
          </a:xfrm>
        </p:spPr>
        <p:txBody>
          <a:bodyPr/>
          <a:lstStyle/>
          <a:p>
            <a:pPr algn="ctr"/>
            <a:r>
              <a:rPr lang="en-US" b="1"/>
              <a:t>Getting Data for no WiFi : Be Resourceful</a:t>
            </a:r>
          </a:p>
        </p:txBody>
      </p:sp>
      <p:pic>
        <p:nvPicPr>
          <p:cNvPr id="4" name="Content Placeholder 3"/>
          <p:cNvPicPr>
            <a:picLocks noGrp="1" noChangeAspect="1"/>
          </p:cNvPicPr>
          <p:nvPr>
            <p:ph idx="1"/>
          </p:nvPr>
        </p:nvPicPr>
        <p:blipFill>
          <a:blip r:embed="rId2"/>
          <a:stretch>
            <a:fillRect/>
          </a:stretch>
        </p:blipFill>
        <p:spPr>
          <a:xfrm>
            <a:off x="1567717" y="1000688"/>
            <a:ext cx="9911593" cy="5199975"/>
          </a:xfrm>
          <a:prstGeom prst="rect">
            <a:avLst/>
          </a:prstGeom>
        </p:spPr>
      </p:pic>
    </p:spTree>
    <p:extLst>
      <p:ext uri="{BB962C8B-B14F-4D97-AF65-F5344CB8AC3E}">
        <p14:creationId xmlns:p14="http://schemas.microsoft.com/office/powerpoint/2010/main" val="1562284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9904"/>
          </a:xfrm>
        </p:spPr>
        <p:txBody>
          <a:bodyPr>
            <a:normAutofit fontScale="90000"/>
          </a:bodyPr>
          <a:lstStyle/>
          <a:p>
            <a:pPr algn="ctr"/>
            <a:r>
              <a:rPr lang="en-US" b="1"/>
              <a:t>No WiFi: </a:t>
            </a:r>
          </a:p>
        </p:txBody>
      </p:sp>
      <p:sp>
        <p:nvSpPr>
          <p:cNvPr id="5" name="Arrow: Right 4"/>
          <p:cNvSpPr/>
          <p:nvPr/>
        </p:nvSpPr>
        <p:spPr>
          <a:xfrm>
            <a:off x="1736521" y="1932293"/>
            <a:ext cx="1371000" cy="114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28661" y="1562961"/>
            <a:ext cx="1478860" cy="369332"/>
          </a:xfrm>
          <a:prstGeom prst="rect">
            <a:avLst/>
          </a:prstGeom>
          <a:noFill/>
        </p:spPr>
        <p:txBody>
          <a:bodyPr wrap="square" rtlCol="0">
            <a:spAutoFit/>
          </a:bodyPr>
          <a:lstStyle/>
          <a:p>
            <a:r>
              <a:rPr lang="en-US"/>
              <a:t>Without WiFi</a:t>
            </a:r>
          </a:p>
        </p:txBody>
      </p:sp>
      <p:pic>
        <p:nvPicPr>
          <p:cNvPr id="8" name="Content Placeholder 7"/>
          <p:cNvPicPr>
            <a:picLocks noGrp="1" noChangeAspect="1"/>
          </p:cNvPicPr>
          <p:nvPr>
            <p:ph idx="1"/>
          </p:nvPr>
        </p:nvPicPr>
        <p:blipFill>
          <a:blip r:embed="rId2"/>
          <a:stretch>
            <a:fillRect/>
          </a:stretch>
        </p:blipFill>
        <p:spPr>
          <a:xfrm>
            <a:off x="3215381" y="1129005"/>
            <a:ext cx="5620709" cy="5447072"/>
          </a:xfrm>
          <a:prstGeom prst="rect">
            <a:avLst/>
          </a:prstGeom>
        </p:spPr>
      </p:pic>
    </p:spTree>
    <p:extLst>
      <p:ext uri="{BB962C8B-B14F-4D97-AF65-F5344CB8AC3E}">
        <p14:creationId xmlns:p14="http://schemas.microsoft.com/office/powerpoint/2010/main" val="1762681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058" y="173719"/>
            <a:ext cx="10515600" cy="1019572"/>
          </a:xfrm>
        </p:spPr>
        <p:txBody>
          <a:bodyPr/>
          <a:lstStyle/>
          <a:p>
            <a:pPr algn="ctr"/>
            <a:r>
              <a:rPr lang="en-US" b="1"/>
              <a:t>The</a:t>
            </a:r>
            <a:r>
              <a:rPr lang="en-US"/>
              <a:t> </a:t>
            </a:r>
            <a:r>
              <a:rPr lang="en-US" b="1"/>
              <a:t>Back Story</a:t>
            </a:r>
            <a:endParaRPr lang="en-US" b="1"/>
          </a:p>
        </p:txBody>
      </p:sp>
      <p:sp>
        <p:nvSpPr>
          <p:cNvPr id="3" name="Content Placeholder 2"/>
          <p:cNvSpPr>
            <a:spLocks noGrp="1"/>
          </p:cNvSpPr>
          <p:nvPr>
            <p:ph idx="1"/>
          </p:nvPr>
        </p:nvSpPr>
        <p:spPr>
          <a:xfrm>
            <a:off x="5080789" y="1285570"/>
            <a:ext cx="6413874" cy="4670614"/>
          </a:xfrm>
        </p:spPr>
        <p:txBody>
          <a:bodyPr/>
          <a:lstStyle/>
          <a:p>
            <a:r>
              <a:rPr lang="en-US"/>
              <a:t>Live Aboard Sailor as an Undergraduate in College.</a:t>
            </a:r>
          </a:p>
          <a:p>
            <a:r>
              <a:rPr lang="en-US"/>
              <a:t>25 ft Sailboat, 1967 Cal 25.</a:t>
            </a:r>
          </a:p>
          <a:p>
            <a:r>
              <a:rPr lang="en-US"/>
              <a:t>Moored at Squalicum Harbor in Bellingham, WA.</a:t>
            </a:r>
          </a:p>
          <a:p>
            <a:pPr lvl="1"/>
            <a:r>
              <a:rPr lang="en-US"/>
              <a:t>Electricity</a:t>
            </a:r>
          </a:p>
          <a:p>
            <a:pPr lvl="1"/>
            <a:r>
              <a:rPr lang="en-US"/>
              <a:t>Water (hose or pump sink)</a:t>
            </a:r>
          </a:p>
          <a:p>
            <a:pPr lvl="1"/>
            <a:r>
              <a:rPr lang="en-US"/>
              <a:t>No shower/restroom on board</a:t>
            </a:r>
            <a:endParaRPr lang="en-US"/>
          </a:p>
          <a:p>
            <a:pPr lvl="1"/>
            <a:r>
              <a:rPr lang="en-US"/>
              <a:t>Marina Facilities (shower, bathroom, laundry, etc.)</a:t>
            </a:r>
            <a:endParaRPr lang="en-US"/>
          </a:p>
          <a:p>
            <a:pPr lvl="1"/>
            <a:endParaRPr lang="en-US"/>
          </a:p>
          <a:p>
            <a:endParaRPr lang="en-US" i="1"/>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91" y="1285570"/>
            <a:ext cx="3627841" cy="5003919"/>
          </a:xfrm>
          <a:prstGeom prst="rect">
            <a:avLst/>
          </a:prstGeom>
        </p:spPr>
      </p:pic>
    </p:spTree>
    <p:extLst>
      <p:ext uri="{BB962C8B-B14F-4D97-AF65-F5344CB8AC3E}">
        <p14:creationId xmlns:p14="http://schemas.microsoft.com/office/powerpoint/2010/main" val="1676732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611" y="296592"/>
            <a:ext cx="6354333" cy="1077782"/>
          </a:xfrm>
        </p:spPr>
        <p:txBody>
          <a:bodyPr>
            <a:normAutofit/>
          </a:bodyPr>
          <a:lstStyle/>
          <a:p>
            <a:r>
              <a:rPr lang="en-US" b="1"/>
              <a:t>Importing Data from Excel</a:t>
            </a:r>
          </a:p>
        </p:txBody>
      </p:sp>
      <p:sp>
        <p:nvSpPr>
          <p:cNvPr id="3" name="Content Placeholder 2"/>
          <p:cNvSpPr>
            <a:spLocks noGrp="1"/>
          </p:cNvSpPr>
          <p:nvPr>
            <p:ph idx="1"/>
          </p:nvPr>
        </p:nvSpPr>
        <p:spPr>
          <a:xfrm>
            <a:off x="477472" y="1792069"/>
            <a:ext cx="11015446" cy="2377260"/>
          </a:xfrm>
        </p:spPr>
        <p:txBody>
          <a:bodyPr>
            <a:normAutofit/>
          </a:bodyPr>
          <a:lstStyle/>
          <a:p>
            <a:r>
              <a:rPr lang="en-US" sz="2400"/>
              <a:t>Import Excel (.xls or .xlsx) into C# using “Provider=Microsoft.Jet.OLEDB.4.0”.</a:t>
            </a:r>
          </a:p>
          <a:p>
            <a:pPr lvl="1"/>
            <a:r>
              <a:rPr lang="en-US"/>
              <a:t>Install </a:t>
            </a:r>
            <a:r>
              <a:rPr lang="en-US">
                <a:hlinkClick r:id="rId2"/>
              </a:rPr>
              <a:t>http://www.microsoft.com/download/en/confirmation.aspx?id=23734</a:t>
            </a:r>
            <a:endParaRPr lang="en-US"/>
          </a:p>
          <a:p>
            <a:pPr lvl="1"/>
            <a:r>
              <a:rPr lang="en-US"/>
              <a:t>Add using directive “</a:t>
            </a:r>
            <a:r>
              <a:rPr lang="en-US" u="sng"/>
              <a:t>using System.Data</a:t>
            </a:r>
            <a:r>
              <a:rPr lang="en-US"/>
              <a:t>” &amp; “</a:t>
            </a:r>
            <a:r>
              <a:rPr lang="en-US" u="sng"/>
              <a:t>using System.Data.OleDb</a:t>
            </a:r>
            <a:r>
              <a:rPr lang="en-US"/>
              <a:t>”.</a:t>
            </a:r>
          </a:p>
          <a:p>
            <a:pPr lvl="1"/>
            <a:r>
              <a:rPr lang="en-US"/>
              <a:t>Format Excel cells from “General” to Text” format.</a:t>
            </a:r>
          </a:p>
          <a:p>
            <a:pPr lvl="1"/>
            <a:r>
              <a:rPr lang="en-US"/>
              <a:t>Add reference by right clicking Project, COM\Libraries\Microsoft Office 16.0 Objet Library.</a:t>
            </a:r>
          </a:p>
          <a:p>
            <a:pPr lvl="1"/>
            <a:endParaRPr lang="en-US" sz="1800"/>
          </a:p>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788" y="378761"/>
            <a:ext cx="1052546" cy="1140960"/>
          </a:xfrm>
          <a:prstGeom prst="rect">
            <a:avLst/>
          </a:prstGeom>
        </p:spPr>
      </p:pic>
    </p:spTree>
    <p:extLst>
      <p:ext uri="{BB962C8B-B14F-4D97-AF65-F5344CB8AC3E}">
        <p14:creationId xmlns:p14="http://schemas.microsoft.com/office/powerpoint/2010/main" val="722109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166"/>
            <a:ext cx="10515600" cy="679904"/>
          </a:xfrm>
        </p:spPr>
        <p:txBody>
          <a:bodyPr>
            <a:normAutofit fontScale="90000"/>
          </a:bodyPr>
          <a:lstStyle/>
          <a:p>
            <a:pPr algn="ctr"/>
            <a:r>
              <a:rPr lang="en-US" b="1"/>
              <a:t>No WiFi: Distance (Excel) &amp; Navigation (PNG) </a:t>
            </a:r>
          </a:p>
        </p:txBody>
      </p:sp>
      <p:pic>
        <p:nvPicPr>
          <p:cNvPr id="6" name="Content Placeholder 5"/>
          <p:cNvPicPr>
            <a:picLocks noGrp="1" noChangeAspect="1"/>
          </p:cNvPicPr>
          <p:nvPr>
            <p:ph idx="1"/>
          </p:nvPr>
        </p:nvPicPr>
        <p:blipFill>
          <a:blip r:embed="rId2"/>
          <a:stretch>
            <a:fillRect/>
          </a:stretch>
        </p:blipFill>
        <p:spPr>
          <a:xfrm>
            <a:off x="838200" y="1045028"/>
            <a:ext cx="5293129" cy="5645543"/>
          </a:xfrm>
          <a:prstGeom prst="rect">
            <a:avLst/>
          </a:prstGeom>
        </p:spPr>
      </p:pic>
      <p:pic>
        <p:nvPicPr>
          <p:cNvPr id="7" name="Picture 6"/>
          <p:cNvPicPr>
            <a:picLocks noChangeAspect="1"/>
          </p:cNvPicPr>
          <p:nvPr/>
        </p:nvPicPr>
        <p:blipFill>
          <a:blip r:embed="rId3"/>
          <a:stretch>
            <a:fillRect/>
          </a:stretch>
        </p:blipFill>
        <p:spPr>
          <a:xfrm>
            <a:off x="6399680" y="1045027"/>
            <a:ext cx="5583018" cy="5645543"/>
          </a:xfrm>
          <a:prstGeom prst="rect">
            <a:avLst/>
          </a:prstGeom>
        </p:spPr>
      </p:pic>
      <p:sp>
        <p:nvSpPr>
          <p:cNvPr id="8" name="Arrow: Right 7"/>
          <p:cNvSpPr/>
          <p:nvPr/>
        </p:nvSpPr>
        <p:spPr>
          <a:xfrm rot="2305918">
            <a:off x="2433536" y="937768"/>
            <a:ext cx="528404" cy="214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p:cNvSpPr/>
          <p:nvPr/>
        </p:nvSpPr>
        <p:spPr>
          <a:xfrm rot="2305918">
            <a:off x="6624750" y="937769"/>
            <a:ext cx="528404" cy="214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44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7814"/>
          </a:xfrm>
        </p:spPr>
        <p:txBody>
          <a:bodyPr/>
          <a:lstStyle/>
          <a:p>
            <a:pPr algn="ctr"/>
            <a:r>
              <a:rPr lang="en-US" b="1"/>
              <a:t>Weather with no WiFi</a:t>
            </a:r>
          </a:p>
        </p:txBody>
      </p:sp>
      <p:pic>
        <p:nvPicPr>
          <p:cNvPr id="6" name="Content Placeholder 5"/>
          <p:cNvPicPr>
            <a:picLocks noGrp="1" noChangeAspect="1"/>
          </p:cNvPicPr>
          <p:nvPr>
            <p:ph idx="1"/>
          </p:nvPr>
        </p:nvPicPr>
        <p:blipFill>
          <a:blip r:embed="rId2"/>
          <a:stretch>
            <a:fillRect/>
          </a:stretch>
        </p:blipFill>
        <p:spPr>
          <a:xfrm>
            <a:off x="3837448" y="1271952"/>
            <a:ext cx="4517103" cy="4351338"/>
          </a:xfrm>
          <a:prstGeom prst="rect">
            <a:avLst/>
          </a:prstGeom>
        </p:spPr>
      </p:pic>
    </p:spTree>
    <p:extLst>
      <p:ext uri="{BB962C8B-B14F-4D97-AF65-F5344CB8AC3E}">
        <p14:creationId xmlns:p14="http://schemas.microsoft.com/office/powerpoint/2010/main" val="2285700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30" y="484482"/>
            <a:ext cx="10515600" cy="352833"/>
          </a:xfrm>
        </p:spPr>
        <p:txBody>
          <a:bodyPr>
            <a:normAutofit fontScale="90000"/>
          </a:bodyPr>
          <a:lstStyle/>
          <a:p>
            <a:pPr algn="ctr"/>
            <a:r>
              <a:rPr lang="en-US" b="1"/>
              <a:t>Itinerary</a:t>
            </a:r>
          </a:p>
        </p:txBody>
      </p:sp>
      <p:pic>
        <p:nvPicPr>
          <p:cNvPr id="17" name="Content Placeholder 16"/>
          <p:cNvPicPr>
            <a:picLocks noGrp="1" noChangeAspect="1"/>
          </p:cNvPicPr>
          <p:nvPr>
            <p:ph idx="1"/>
          </p:nvPr>
        </p:nvPicPr>
        <p:blipFill>
          <a:blip r:embed="rId2"/>
          <a:stretch>
            <a:fillRect/>
          </a:stretch>
        </p:blipFill>
        <p:spPr>
          <a:xfrm>
            <a:off x="2887715" y="1274197"/>
            <a:ext cx="5772150" cy="3819525"/>
          </a:xfrm>
          <a:prstGeom prst="rect">
            <a:avLst/>
          </a:prstGeom>
        </p:spPr>
      </p:pic>
      <p:sp>
        <p:nvSpPr>
          <p:cNvPr id="7" name="Arrow: Curved Right 6"/>
          <p:cNvSpPr/>
          <p:nvPr/>
        </p:nvSpPr>
        <p:spPr>
          <a:xfrm>
            <a:off x="2101815" y="2878593"/>
            <a:ext cx="419449" cy="87245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Right 8"/>
          <p:cNvSpPr/>
          <p:nvPr/>
        </p:nvSpPr>
        <p:spPr>
          <a:xfrm rot="11740790">
            <a:off x="8885460" y="5503503"/>
            <a:ext cx="419449" cy="87245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70815" y="1435032"/>
            <a:ext cx="429426" cy="369332"/>
          </a:xfrm>
          <a:prstGeom prst="rect">
            <a:avLst/>
          </a:prstGeom>
          <a:noFill/>
        </p:spPr>
        <p:txBody>
          <a:bodyPr wrap="square" rtlCol="0">
            <a:spAutoFit/>
          </a:bodyPr>
          <a:lstStyle/>
          <a:p>
            <a:r>
              <a:rPr lang="en-US" b="1"/>
              <a:t>1.</a:t>
            </a:r>
          </a:p>
        </p:txBody>
      </p:sp>
      <p:sp>
        <p:nvSpPr>
          <p:cNvPr id="12" name="TextBox 11"/>
          <p:cNvSpPr txBox="1"/>
          <p:nvPr/>
        </p:nvSpPr>
        <p:spPr>
          <a:xfrm>
            <a:off x="1356525" y="3130154"/>
            <a:ext cx="461278" cy="369332"/>
          </a:xfrm>
          <a:prstGeom prst="rect">
            <a:avLst/>
          </a:prstGeom>
          <a:noFill/>
        </p:spPr>
        <p:txBody>
          <a:bodyPr wrap="square" rtlCol="0">
            <a:spAutoFit/>
          </a:bodyPr>
          <a:lstStyle/>
          <a:p>
            <a:r>
              <a:rPr lang="en-US" b="1"/>
              <a:t>2.</a:t>
            </a:r>
          </a:p>
        </p:txBody>
      </p:sp>
      <p:sp>
        <p:nvSpPr>
          <p:cNvPr id="13" name="TextBox 12"/>
          <p:cNvSpPr txBox="1"/>
          <p:nvPr/>
        </p:nvSpPr>
        <p:spPr>
          <a:xfrm>
            <a:off x="9462545" y="5867369"/>
            <a:ext cx="394284" cy="369332"/>
          </a:xfrm>
          <a:prstGeom prst="rect">
            <a:avLst/>
          </a:prstGeom>
          <a:noFill/>
        </p:spPr>
        <p:txBody>
          <a:bodyPr wrap="square" rtlCol="0">
            <a:spAutoFit/>
          </a:bodyPr>
          <a:lstStyle/>
          <a:p>
            <a:r>
              <a:rPr lang="en-US" b="1"/>
              <a:t>3.</a:t>
            </a:r>
          </a:p>
        </p:txBody>
      </p:sp>
      <p:sp>
        <p:nvSpPr>
          <p:cNvPr id="14" name="TextBox 13"/>
          <p:cNvSpPr txBox="1"/>
          <p:nvPr/>
        </p:nvSpPr>
        <p:spPr>
          <a:xfrm>
            <a:off x="9740249" y="4473456"/>
            <a:ext cx="394284" cy="369332"/>
          </a:xfrm>
          <a:prstGeom prst="rect">
            <a:avLst/>
          </a:prstGeom>
          <a:noFill/>
        </p:spPr>
        <p:txBody>
          <a:bodyPr wrap="square" rtlCol="0">
            <a:spAutoFit/>
          </a:bodyPr>
          <a:lstStyle/>
          <a:p>
            <a:r>
              <a:rPr lang="en-US" b="1"/>
              <a:t>4.</a:t>
            </a:r>
          </a:p>
        </p:txBody>
      </p:sp>
      <p:sp>
        <p:nvSpPr>
          <p:cNvPr id="18" name="Arrow: Right 17"/>
          <p:cNvSpPr/>
          <p:nvPr/>
        </p:nvSpPr>
        <p:spPr>
          <a:xfrm>
            <a:off x="1900241" y="1511298"/>
            <a:ext cx="3513224" cy="216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p:cNvSpPr/>
          <p:nvPr/>
        </p:nvSpPr>
        <p:spPr>
          <a:xfrm rot="1684014">
            <a:off x="6667873" y="5177232"/>
            <a:ext cx="2267454" cy="243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p:cNvSpPr/>
          <p:nvPr/>
        </p:nvSpPr>
        <p:spPr>
          <a:xfrm>
            <a:off x="7804011" y="4536428"/>
            <a:ext cx="1843328" cy="243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626190" y="2878593"/>
            <a:ext cx="461278" cy="369332"/>
          </a:xfrm>
          <a:prstGeom prst="rect">
            <a:avLst/>
          </a:prstGeom>
          <a:noFill/>
        </p:spPr>
        <p:txBody>
          <a:bodyPr wrap="square" rtlCol="0">
            <a:spAutoFit/>
          </a:bodyPr>
          <a:lstStyle/>
          <a:p>
            <a:r>
              <a:rPr lang="en-US" b="1"/>
              <a:t>2.</a:t>
            </a:r>
          </a:p>
        </p:txBody>
      </p:sp>
      <p:sp>
        <p:nvSpPr>
          <p:cNvPr id="16" name="Arrow: Curved Right 15"/>
          <p:cNvSpPr/>
          <p:nvPr/>
        </p:nvSpPr>
        <p:spPr>
          <a:xfrm rot="10800000">
            <a:off x="9002093" y="2679798"/>
            <a:ext cx="419449" cy="9019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5046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30410"/>
          </a:xfrm>
        </p:spPr>
        <p:txBody>
          <a:bodyPr/>
          <a:lstStyle/>
          <a:p>
            <a:r>
              <a:rPr lang="en-US"/>
              <a:t>Saved Itinerary: Exports to Excel</a:t>
            </a:r>
          </a:p>
        </p:txBody>
      </p:sp>
      <p:pic>
        <p:nvPicPr>
          <p:cNvPr id="4" name="Content Placeholder 3"/>
          <p:cNvPicPr>
            <a:picLocks noGrp="1" noChangeAspect="1"/>
          </p:cNvPicPr>
          <p:nvPr>
            <p:ph idx="1"/>
          </p:nvPr>
        </p:nvPicPr>
        <p:blipFill>
          <a:blip r:embed="rId2"/>
          <a:stretch>
            <a:fillRect/>
          </a:stretch>
        </p:blipFill>
        <p:spPr>
          <a:xfrm>
            <a:off x="1690687" y="3024981"/>
            <a:ext cx="8810625" cy="1952625"/>
          </a:xfrm>
          <a:prstGeom prst="rect">
            <a:avLst/>
          </a:prstGeom>
        </p:spPr>
      </p:pic>
      <p:sp>
        <p:nvSpPr>
          <p:cNvPr id="5" name="TextBox 4"/>
          <p:cNvSpPr txBox="1"/>
          <p:nvPr/>
        </p:nvSpPr>
        <p:spPr>
          <a:xfrm>
            <a:off x="1807851" y="1390539"/>
            <a:ext cx="8576297" cy="923330"/>
          </a:xfrm>
          <a:prstGeom prst="rect">
            <a:avLst/>
          </a:prstGeom>
          <a:noFill/>
        </p:spPr>
        <p:txBody>
          <a:bodyPr wrap="square" rtlCol="0">
            <a:spAutoFit/>
          </a:bodyPr>
          <a:lstStyle/>
          <a:p>
            <a:r>
              <a:rPr lang="en-US" b="1"/>
              <a:t>Visual Studio (Exporting to Excel)</a:t>
            </a:r>
          </a:p>
          <a:p>
            <a:pPr marL="342900" indent="-342900">
              <a:buAutoNum type="arabicPeriod"/>
            </a:pPr>
            <a:r>
              <a:rPr lang="en-US"/>
              <a:t>Add Reference: Microsoft Excel 16.0 Object Library.</a:t>
            </a:r>
          </a:p>
          <a:p>
            <a:pPr marL="342900" indent="-342900">
              <a:buAutoNum type="arabicPeriod"/>
            </a:pPr>
            <a:r>
              <a:rPr lang="en-US"/>
              <a:t>Add using Directive:  “using Excel = Microsoft.Office.Interop.Excel”;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873" y="1424415"/>
            <a:ext cx="725974" cy="786956"/>
          </a:xfrm>
          <a:prstGeom prst="rect">
            <a:avLst/>
          </a:prstGeom>
        </p:spPr>
      </p:pic>
    </p:spTree>
    <p:extLst>
      <p:ext uri="{BB962C8B-B14F-4D97-AF65-F5344CB8AC3E}">
        <p14:creationId xmlns:p14="http://schemas.microsoft.com/office/powerpoint/2010/main" val="2185306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422" y="449016"/>
            <a:ext cx="10515600" cy="910002"/>
          </a:xfrm>
        </p:spPr>
        <p:txBody>
          <a:bodyPr/>
          <a:lstStyle/>
          <a:p>
            <a:pPr algn="ctr"/>
            <a:r>
              <a:rPr lang="en-US" b="1"/>
              <a:t>Extra Tools: Easy Access Reference Material</a:t>
            </a:r>
          </a:p>
        </p:txBody>
      </p:sp>
      <p:pic>
        <p:nvPicPr>
          <p:cNvPr id="4" name="Content Placeholder 3"/>
          <p:cNvPicPr>
            <a:picLocks noGrp="1" noChangeAspect="1"/>
          </p:cNvPicPr>
          <p:nvPr>
            <p:ph idx="1"/>
          </p:nvPr>
        </p:nvPicPr>
        <p:blipFill>
          <a:blip r:embed="rId2"/>
          <a:stretch>
            <a:fillRect/>
          </a:stretch>
        </p:blipFill>
        <p:spPr>
          <a:xfrm>
            <a:off x="940837" y="1690688"/>
            <a:ext cx="4814708" cy="4351338"/>
          </a:xfrm>
          <a:prstGeom prst="rect">
            <a:avLst/>
          </a:prstGeom>
        </p:spPr>
      </p:pic>
      <p:pic>
        <p:nvPicPr>
          <p:cNvPr id="5" name="Picture 4"/>
          <p:cNvPicPr>
            <a:picLocks noChangeAspect="1"/>
          </p:cNvPicPr>
          <p:nvPr/>
        </p:nvPicPr>
        <p:blipFill>
          <a:blip r:embed="rId3"/>
          <a:stretch>
            <a:fillRect/>
          </a:stretch>
        </p:blipFill>
        <p:spPr>
          <a:xfrm>
            <a:off x="6181044" y="1690688"/>
            <a:ext cx="5433917" cy="4351338"/>
          </a:xfrm>
          <a:prstGeom prst="rect">
            <a:avLst/>
          </a:prstGeom>
        </p:spPr>
      </p:pic>
    </p:spTree>
    <p:extLst>
      <p:ext uri="{BB962C8B-B14F-4D97-AF65-F5344CB8AC3E}">
        <p14:creationId xmlns:p14="http://schemas.microsoft.com/office/powerpoint/2010/main" val="1147107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Application DEMO</a:t>
            </a:r>
            <a:endParaRPr lang="en-US" b="1"/>
          </a:p>
        </p:txBody>
      </p:sp>
      <p:sp>
        <p:nvSpPr>
          <p:cNvPr id="6" name="Content Placeholder 5"/>
          <p:cNvSpPr>
            <a:spLocks noGrp="1"/>
          </p:cNvSpPr>
          <p:nvPr>
            <p:ph idx="1"/>
          </p:nvPr>
        </p:nvSpPr>
        <p:spPr/>
        <p:txBody>
          <a:bodyPr/>
          <a:lstStyle/>
          <a:p>
            <a:r>
              <a:rPr lang="en-US">
                <a:hlinkClick r:id="rId2" action="ppaction://hlinkfile"/>
              </a:rPr>
              <a:t>C:\Code Projects\Sailing\bin</a:t>
            </a:r>
            <a:r>
              <a:rPr lang="en-US">
                <a:hlinkClick r:id="rId2" action="ppaction://hlinkfile"/>
              </a:rPr>
              <a:t>\Release  </a:t>
            </a:r>
            <a:endParaRPr lang="en-US"/>
          </a:p>
        </p:txBody>
      </p:sp>
    </p:spTree>
    <p:extLst>
      <p:ext uri="{BB962C8B-B14F-4D97-AF65-F5344CB8AC3E}">
        <p14:creationId xmlns:p14="http://schemas.microsoft.com/office/powerpoint/2010/main" val="3491646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7114"/>
          </a:xfrm>
        </p:spPr>
        <p:txBody>
          <a:bodyPr/>
          <a:lstStyle/>
          <a:p>
            <a:pPr algn="ctr"/>
            <a:r>
              <a:rPr lang="en-US" b="1"/>
              <a:t>The End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4183" y="1342240"/>
            <a:ext cx="7203633" cy="4822719"/>
          </a:xfrm>
          <a:prstGeom prst="rect">
            <a:avLst/>
          </a:prstGeom>
        </p:spPr>
      </p:pic>
    </p:spTree>
    <p:extLst>
      <p:ext uri="{BB962C8B-B14F-4D97-AF65-F5344CB8AC3E}">
        <p14:creationId xmlns:p14="http://schemas.microsoft.com/office/powerpoint/2010/main" val="1410559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Questions ?</a:t>
            </a:r>
            <a:endParaRPr lang="en-US" b="1"/>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85880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745" y="1148621"/>
            <a:ext cx="8121156" cy="5431022"/>
          </a:xfrm>
          <a:prstGeom prst="rect">
            <a:avLst/>
          </a:prstGeom>
        </p:spPr>
      </p:pic>
      <p:sp>
        <p:nvSpPr>
          <p:cNvPr id="12" name="TextBox 11"/>
          <p:cNvSpPr txBox="1"/>
          <p:nvPr/>
        </p:nvSpPr>
        <p:spPr>
          <a:xfrm>
            <a:off x="2348917" y="174429"/>
            <a:ext cx="7608814" cy="769441"/>
          </a:xfrm>
          <a:prstGeom prst="rect">
            <a:avLst/>
          </a:prstGeom>
          <a:noFill/>
        </p:spPr>
        <p:txBody>
          <a:bodyPr wrap="square" rtlCol="0">
            <a:spAutoFit/>
          </a:bodyPr>
          <a:lstStyle/>
          <a:p>
            <a:pPr algn="ctr"/>
            <a:r>
              <a:rPr lang="en-US" sz="4400" b="1"/>
              <a:t>Cabin</a:t>
            </a:r>
          </a:p>
        </p:txBody>
      </p:sp>
    </p:spTree>
    <p:extLst>
      <p:ext uri="{BB962C8B-B14F-4D97-AF65-F5344CB8AC3E}">
        <p14:creationId xmlns:p14="http://schemas.microsoft.com/office/powerpoint/2010/main" val="3136677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1819"/>
            <a:ext cx="10515600" cy="961363"/>
          </a:xfrm>
        </p:spPr>
        <p:txBody>
          <a:bodyPr/>
          <a:lstStyle/>
          <a:p>
            <a:pPr algn="ctr"/>
            <a:r>
              <a:rPr lang="en-US" b="1"/>
              <a:t>Sleeping Quarters</a:t>
            </a:r>
            <a:endParaRPr lang="en-US" b="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523" y="1124125"/>
            <a:ext cx="7887599" cy="5307697"/>
          </a:xfrm>
          <a:prstGeom prst="rect">
            <a:avLst/>
          </a:prstGeom>
        </p:spPr>
      </p:pic>
    </p:spTree>
    <p:extLst>
      <p:ext uri="{BB962C8B-B14F-4D97-AF65-F5344CB8AC3E}">
        <p14:creationId xmlns:p14="http://schemas.microsoft.com/office/powerpoint/2010/main" val="4651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522" y="215837"/>
            <a:ext cx="10515600" cy="849565"/>
          </a:xfrm>
        </p:spPr>
        <p:txBody>
          <a:bodyPr/>
          <a:lstStyle/>
          <a:p>
            <a:pPr algn="ctr"/>
            <a:r>
              <a:rPr lang="en-US" b="1"/>
              <a:t>First Mate</a:t>
            </a:r>
            <a:endParaRPr lang="en-US" b="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394" y="1065402"/>
            <a:ext cx="6216942" cy="5446629"/>
          </a:xfrm>
          <a:prstGeom prst="rect">
            <a:avLst/>
          </a:prstGeom>
        </p:spPr>
      </p:pic>
    </p:spTree>
    <p:extLst>
      <p:ext uri="{BB962C8B-B14F-4D97-AF65-F5344CB8AC3E}">
        <p14:creationId xmlns:p14="http://schemas.microsoft.com/office/powerpoint/2010/main" val="3559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4589"/>
          </a:xfrm>
        </p:spPr>
        <p:txBody>
          <a:bodyPr>
            <a:normAutofit fontScale="90000"/>
          </a:bodyPr>
          <a:lstStyle/>
          <a:p>
            <a:pPr algn="ctr"/>
            <a:r>
              <a:rPr lang="en-US" b="1"/>
              <a:t>Me Sailing</a:t>
            </a:r>
            <a:endParaRPr lang="en-US" b="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953" y="1143985"/>
            <a:ext cx="3619646" cy="5362439"/>
          </a:xfrm>
          <a:prstGeom prst="rect">
            <a:avLst/>
          </a:prstGeom>
        </p:spPr>
      </p:pic>
    </p:spTree>
    <p:extLst>
      <p:ext uri="{BB962C8B-B14F-4D97-AF65-F5344CB8AC3E}">
        <p14:creationId xmlns:p14="http://schemas.microsoft.com/office/powerpoint/2010/main" val="3676470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533" y="331569"/>
            <a:ext cx="10515600" cy="941161"/>
          </a:xfrm>
        </p:spPr>
        <p:txBody>
          <a:bodyPr>
            <a:normAutofit fontScale="90000"/>
          </a:bodyPr>
          <a:lstStyle/>
          <a:p>
            <a:pPr algn="ctr"/>
            <a:r>
              <a:rPr lang="en-US" b="1"/>
              <a:t>Reunited: </a:t>
            </a:r>
            <a:br>
              <a:rPr lang="en-US" b="1"/>
            </a:br>
            <a:r>
              <a:rPr lang="en-US" b="1"/>
              <a:t>2004 vs. 2016 (same Boat!!!)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466" y="1608289"/>
            <a:ext cx="9355620" cy="4717010"/>
          </a:xfrm>
          <a:prstGeom prst="rect">
            <a:avLst/>
          </a:prstGeom>
        </p:spPr>
      </p:pic>
    </p:spTree>
    <p:extLst>
      <p:ext uri="{BB962C8B-B14F-4D97-AF65-F5344CB8AC3E}">
        <p14:creationId xmlns:p14="http://schemas.microsoft.com/office/powerpoint/2010/main" val="4171479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854" y="215836"/>
            <a:ext cx="10515600" cy="801202"/>
          </a:xfrm>
        </p:spPr>
        <p:txBody>
          <a:bodyPr/>
          <a:lstStyle/>
          <a:p>
            <a:pPr algn="ctr"/>
            <a:r>
              <a:rPr lang="en-US" b="1"/>
              <a:t>Cabin in 2016</a:t>
            </a:r>
            <a:endParaRPr lang="en-US" b="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390" y="1119675"/>
            <a:ext cx="7069495" cy="5302121"/>
          </a:xfrm>
          <a:prstGeom prst="rect">
            <a:avLst/>
          </a:prstGeom>
        </p:spPr>
      </p:pic>
    </p:spTree>
    <p:extLst>
      <p:ext uri="{BB962C8B-B14F-4D97-AF65-F5344CB8AC3E}">
        <p14:creationId xmlns:p14="http://schemas.microsoft.com/office/powerpoint/2010/main" val="336647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9593" y="578992"/>
            <a:ext cx="9144000" cy="611248"/>
          </a:xfrm>
        </p:spPr>
        <p:txBody>
          <a:bodyPr>
            <a:noAutofit/>
          </a:bodyPr>
          <a:lstStyle/>
          <a:p>
            <a:r>
              <a:rPr lang="en-US" sz="4000" b="1"/>
              <a:t>Sailing Trip Planner </a:t>
            </a:r>
            <a:br>
              <a:rPr lang="en-US" sz="4000" b="1"/>
            </a:br>
            <a:r>
              <a:rPr lang="en-US" sz="2400" b="1"/>
              <a:t>(C #/Windows Forms App)</a:t>
            </a:r>
          </a:p>
        </p:txBody>
      </p:sp>
      <p:sp>
        <p:nvSpPr>
          <p:cNvPr id="3" name="Subtitle 2"/>
          <p:cNvSpPr>
            <a:spLocks noGrp="1"/>
          </p:cNvSpPr>
          <p:nvPr>
            <p:ph type="subTitle" idx="1"/>
          </p:nvPr>
        </p:nvSpPr>
        <p:spPr>
          <a:xfrm>
            <a:off x="1148815" y="5276425"/>
            <a:ext cx="10174363" cy="1435694"/>
          </a:xfrm>
        </p:spPr>
        <p:txBody>
          <a:bodyPr>
            <a:normAutofit/>
          </a:bodyPr>
          <a:lstStyle/>
          <a:p>
            <a:pPr algn="l"/>
            <a:r>
              <a:rPr lang="en-US" b="1"/>
              <a:t>STP</a:t>
            </a:r>
            <a:r>
              <a:rPr lang="en-US"/>
              <a:t>:  An “all-in-one” sailing trip planning tool, allowing users to access charts, navigation distances, weather, etc., and customize their personal Itinerary. Compatible for both “at sea” (no WiFi) and “at home” (with WiFi) use.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430" y="1275697"/>
            <a:ext cx="2599323" cy="3915271"/>
          </a:xfrm>
          <a:prstGeom prst="rect">
            <a:avLst/>
          </a:prstGeom>
        </p:spPr>
      </p:pic>
    </p:spTree>
    <p:extLst>
      <p:ext uri="{BB962C8B-B14F-4D97-AF65-F5344CB8AC3E}">
        <p14:creationId xmlns:p14="http://schemas.microsoft.com/office/powerpoint/2010/main" val="489231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7043</TotalTime>
  <Words>535</Words>
  <Application>Microsoft Office PowerPoint</Application>
  <PresentationFormat>Widescreen</PresentationFormat>
  <Paragraphs>82</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Sailing Trip Planner (STP) by Beth Williams</vt:lpstr>
      <vt:lpstr>The Back Story</vt:lpstr>
      <vt:lpstr>PowerPoint Presentation</vt:lpstr>
      <vt:lpstr>Sleeping Quarters</vt:lpstr>
      <vt:lpstr>First Mate</vt:lpstr>
      <vt:lpstr>Me Sailing</vt:lpstr>
      <vt:lpstr>Reunited:  2004 vs. 2016 (same Boat!!!)</vt:lpstr>
      <vt:lpstr>Cabin in 2016</vt:lpstr>
      <vt:lpstr>Sailing Trip Planner  (C #/Windows Forms App)</vt:lpstr>
      <vt:lpstr>        Bust Out Another Thousand </vt:lpstr>
      <vt:lpstr>Sailing Tools</vt:lpstr>
      <vt:lpstr>Windows Form Application: STP Widgets</vt:lpstr>
      <vt:lpstr>The Code: C # </vt:lpstr>
      <vt:lpstr>STP: Navigation, Weather, Distances, Itinerary…</vt:lpstr>
      <vt:lpstr>WiFi Options: web based navigation, distance, weather/marine weather</vt:lpstr>
      <vt:lpstr>Navigation &amp; Distance</vt:lpstr>
      <vt:lpstr>Weather &amp; Marine Weather</vt:lpstr>
      <vt:lpstr>Getting Data for no WiFi : Be Resourceful</vt:lpstr>
      <vt:lpstr>No WiFi: </vt:lpstr>
      <vt:lpstr>Importing Data from Excel</vt:lpstr>
      <vt:lpstr>No WiFi: Distance (Excel) &amp; Navigation (PNG) </vt:lpstr>
      <vt:lpstr>Weather with no WiFi</vt:lpstr>
      <vt:lpstr>Itinerary</vt:lpstr>
      <vt:lpstr>Saved Itinerary: Exports to Excel</vt:lpstr>
      <vt:lpstr>Extra Tools: Easy Access Reference Material</vt:lpstr>
      <vt:lpstr>Application DEMO</vt:lpstr>
      <vt:lpstr>The End</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Owner</cp:lastModifiedBy>
  <cp:revision>53</cp:revision>
  <dcterms:created xsi:type="dcterms:W3CDTF">2017-03-15T21:45:05Z</dcterms:created>
  <dcterms:modified xsi:type="dcterms:W3CDTF">2017-03-27T17:21:00Z</dcterms:modified>
</cp:coreProperties>
</file>